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3" r:id="rId4"/>
    <p:sldId id="264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Titillium Web" panose="000005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i7dJiKpXb/faXK4YenIoBJkieC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552482f526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g1552482f52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9" name="Google Shape;1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6" name="Google Shape;22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5" name="Google Shape;20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5" name="Google Shape;2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5" name="Google Shape;22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 Page">
  <p:cSld name="Main Title Page">
    <p:bg>
      <p:bgPr>
        <a:solidFill>
          <a:srgbClr val="1D4F9D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9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9"/>
          <p:cNvSpPr/>
          <p:nvPr/>
        </p:nvSpPr>
        <p:spPr>
          <a:xfrm>
            <a:off x="0" y="0"/>
            <a:ext cx="12192000" cy="5328745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19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9" descr="A picture containing plant, vege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2150" y="326258"/>
            <a:ext cx="10807700" cy="46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 1">
  <p:cSld name="Contents 1">
    <p:bg>
      <p:bgPr>
        <a:solidFill>
          <a:srgbClr val="5D247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/>
          <p:nvPr/>
        </p:nvSpPr>
        <p:spPr>
          <a:xfrm>
            <a:off x="677863" y="619125"/>
            <a:ext cx="3157537" cy="83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0"/>
          <p:cNvSpPr txBox="1">
            <a:spLocks noGrp="1"/>
          </p:cNvSpPr>
          <p:nvPr>
            <p:ph type="body" idx="1"/>
          </p:nvPr>
        </p:nvSpPr>
        <p:spPr>
          <a:xfrm>
            <a:off x="1894841" y="187106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body" idx="2"/>
          </p:nvPr>
        </p:nvSpPr>
        <p:spPr>
          <a:xfrm>
            <a:off x="1894841" y="223682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body" idx="3"/>
          </p:nvPr>
        </p:nvSpPr>
        <p:spPr>
          <a:xfrm>
            <a:off x="1894841" y="262290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body" idx="4"/>
          </p:nvPr>
        </p:nvSpPr>
        <p:spPr>
          <a:xfrm>
            <a:off x="1894841" y="300898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body" idx="5"/>
          </p:nvPr>
        </p:nvSpPr>
        <p:spPr>
          <a:xfrm>
            <a:off x="1473201" y="187765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body" idx="6"/>
          </p:nvPr>
        </p:nvSpPr>
        <p:spPr>
          <a:xfrm>
            <a:off x="1473201" y="224341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body" idx="7"/>
          </p:nvPr>
        </p:nvSpPr>
        <p:spPr>
          <a:xfrm>
            <a:off x="1473201" y="262949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body" idx="8"/>
          </p:nvPr>
        </p:nvSpPr>
        <p:spPr>
          <a:xfrm>
            <a:off x="1473201" y="301557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20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0"/>
          <p:cNvSpPr txBox="1"/>
          <p:nvPr/>
        </p:nvSpPr>
        <p:spPr>
          <a:xfrm>
            <a:off x="4357991" y="62257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20" descr="A picture containing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7258" r="14316"/>
          <a:stretch/>
        </p:blipFill>
        <p:spPr>
          <a:xfrm>
            <a:off x="6158762" y="0"/>
            <a:ext cx="603323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Full page 2">
  <p:cSld name="1_Full page 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3" name="Google Shape;33;p21" descr="Shap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21"/>
          <p:cNvSpPr txBox="1">
            <a:spLocks noGrp="1"/>
          </p:cNvSpPr>
          <p:nvPr>
            <p:ph type="body" idx="1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">
  <p:cSld name="Thank you 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22" descr="A group of children sitting at a tabl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 l="1" t="16274" r="830"/>
          <a:stretch/>
        </p:blipFill>
        <p:spPr>
          <a:xfrm>
            <a:off x="1" y="-1"/>
            <a:ext cx="121919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22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9" name="Google Shape;39;p22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Q&amp;A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23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3" name="Google Shape;43;p23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23" descr="A picture containing vegetab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4509"/>
          <a:stretch/>
        </p:blipFill>
        <p:spPr>
          <a:xfrm>
            <a:off x="0" y="13719"/>
            <a:ext cx="12192000" cy="5328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8.png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eitfoodeduc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hyperlink" Target="https://www.eitfood.eu/education" TargetMode="Externa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/>
          <p:nvPr/>
        </p:nvSpPr>
        <p:spPr>
          <a:xfrm>
            <a:off x="1218609" y="2082766"/>
            <a:ext cx="5374215" cy="1986314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906484" y="2323604"/>
            <a:ext cx="5998464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l-GR" sz="3600" b="1" i="0" u="none" strike="noStrike" cap="none" dirty="0">
                <a:solidFill>
                  <a:schemeClr val="lt1"/>
                </a:solidFill>
                <a:sym typeface="Titillium Web"/>
              </a:rPr>
              <a:t>Επανασχεδιασμός του χάρτη πορείας τροφίμου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552482f526_3_0"/>
          <p:cNvSpPr txBox="1">
            <a:spLocks noGrp="1"/>
          </p:cNvSpPr>
          <p:nvPr>
            <p:ph type="body" idx="1"/>
          </p:nvPr>
        </p:nvSpPr>
        <p:spPr>
          <a:xfrm>
            <a:off x="1895474" y="1628776"/>
            <a:ext cx="4105275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Διαδικασία παραγωγής μαρμελάδας χρυσόμηλο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1552482f526_3_0"/>
          <p:cNvSpPr txBox="1">
            <a:spLocks noGrp="1"/>
          </p:cNvSpPr>
          <p:nvPr>
            <p:ph type="body" idx="2"/>
          </p:nvPr>
        </p:nvSpPr>
        <p:spPr>
          <a:xfrm>
            <a:off x="1895474" y="2236788"/>
            <a:ext cx="4523614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Χάρτης διατροφικού συστήματος μαρμελάδας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1552482f526_3_0"/>
          <p:cNvSpPr txBox="1">
            <a:spLocks noGrp="1"/>
          </p:cNvSpPr>
          <p:nvPr>
            <p:ph type="body" idx="3"/>
          </p:nvPr>
        </p:nvSpPr>
        <p:spPr>
          <a:xfrm>
            <a:off x="1895474" y="2841815"/>
            <a:ext cx="3990976" cy="852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Πώς μπορούμε να ενισχύσουμε την αειφορία σε ένα μεταποιημένο τρόφιμο</a:t>
            </a: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1552482f526_3_0"/>
          <p:cNvSpPr txBox="1">
            <a:spLocks noGrp="1"/>
          </p:cNvSpPr>
          <p:nvPr>
            <p:ph type="body" idx="5"/>
          </p:nvPr>
        </p:nvSpPr>
        <p:spPr>
          <a:xfrm>
            <a:off x="1473199" y="1660526"/>
            <a:ext cx="461963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GB" b="1" dirty="0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dirty="0"/>
          </a:p>
        </p:txBody>
      </p:sp>
      <p:sp>
        <p:nvSpPr>
          <p:cNvPr id="122" name="Google Shape;122;g1552482f526_3_0"/>
          <p:cNvSpPr txBox="1">
            <a:spLocks noGrp="1"/>
          </p:cNvSpPr>
          <p:nvPr>
            <p:ph type="body" idx="6"/>
          </p:nvPr>
        </p:nvSpPr>
        <p:spPr>
          <a:xfrm>
            <a:off x="1473200" y="2243138"/>
            <a:ext cx="461963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GB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123" name="Google Shape;123;g1552482f526_3_0"/>
          <p:cNvSpPr txBox="1">
            <a:spLocks noGrp="1"/>
          </p:cNvSpPr>
          <p:nvPr>
            <p:ph type="body" idx="7"/>
          </p:nvPr>
        </p:nvSpPr>
        <p:spPr>
          <a:xfrm>
            <a:off x="1473199" y="2848165"/>
            <a:ext cx="461963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GB" b="1" dirty="0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dirty="0"/>
          </a:p>
        </p:txBody>
      </p:sp>
      <p:sp>
        <p:nvSpPr>
          <p:cNvPr id="124" name="Google Shape;124;g1552482f526_3_0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132" name="Google Shape;132;p5"/>
          <p:cNvSpPr txBox="1"/>
          <p:nvPr/>
        </p:nvSpPr>
        <p:spPr>
          <a:xfrm>
            <a:off x="0" y="234018"/>
            <a:ext cx="11899075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l-GR" sz="4000" dirty="0"/>
              <a:t>Διαδικασία παραγωγής μαρμελάδας χρυσόμηλο</a:t>
            </a:r>
            <a:endParaRPr sz="4000" dirty="0"/>
          </a:p>
        </p:txBody>
      </p:sp>
      <p:cxnSp>
        <p:nvCxnSpPr>
          <p:cNvPr id="133" name="Google Shape;133;p5"/>
          <p:cNvCxnSpPr/>
          <p:nvPr/>
        </p:nvCxnSpPr>
        <p:spPr>
          <a:xfrm>
            <a:off x="3741482" y="3707903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4" name="Google Shape;134;p5"/>
          <p:cNvCxnSpPr/>
          <p:nvPr/>
        </p:nvCxnSpPr>
        <p:spPr>
          <a:xfrm>
            <a:off x="5708350" y="3659481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5" name="Google Shape;135;p5"/>
          <p:cNvCxnSpPr/>
          <p:nvPr/>
        </p:nvCxnSpPr>
        <p:spPr>
          <a:xfrm>
            <a:off x="2555791" y="2101443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6" name="Google Shape;136;p5"/>
          <p:cNvCxnSpPr/>
          <p:nvPr/>
        </p:nvCxnSpPr>
        <p:spPr>
          <a:xfrm>
            <a:off x="10551525" y="3953075"/>
            <a:ext cx="9900" cy="1068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37" name="Google Shape;137;p5"/>
          <p:cNvSpPr txBox="1"/>
          <p:nvPr/>
        </p:nvSpPr>
        <p:spPr>
          <a:xfrm>
            <a:off x="338636" y="3361854"/>
            <a:ext cx="15189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lvl="0" algn="ctr">
              <a:lnSpc>
                <a:spcPct val="90000"/>
              </a:lnSpc>
              <a:buClr>
                <a:srgbClr val="C55A11"/>
              </a:buClr>
              <a:buSzPct val="175337"/>
            </a:pPr>
            <a:r>
              <a:rPr lang="el-GR" sz="1600" dirty="0">
                <a:solidFill>
                  <a:srgbClr val="C55A11"/>
                </a:solidFill>
                <a:latin typeface="Calibri"/>
                <a:cs typeface="Calibri"/>
                <a:sym typeface="Calibri"/>
              </a:rPr>
              <a:t>Συλλογή χρυσόμηλων από τα δέντρα στο κτήμα</a:t>
            </a:r>
            <a:endParaRPr dirty="0"/>
          </a:p>
        </p:txBody>
      </p:sp>
      <p:sp>
        <p:nvSpPr>
          <p:cNvPr id="138" name="Google Shape;138;p5"/>
          <p:cNvSpPr txBox="1"/>
          <p:nvPr/>
        </p:nvSpPr>
        <p:spPr>
          <a:xfrm>
            <a:off x="2364975" y="3556105"/>
            <a:ext cx="12840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l-GR" sz="1600" dirty="0">
                <a:solidFill>
                  <a:srgbClr val="C55A11"/>
                </a:solidFill>
                <a:latin typeface="Calibri"/>
                <a:cs typeface="Calibri"/>
                <a:sym typeface="Calibri"/>
              </a:rPr>
              <a:t>Μεταφορά</a:t>
            </a:r>
            <a:endParaRPr dirty="0"/>
          </a:p>
        </p:txBody>
      </p:sp>
      <p:sp>
        <p:nvSpPr>
          <p:cNvPr id="139" name="Google Shape;139;p5"/>
          <p:cNvSpPr txBox="1"/>
          <p:nvPr/>
        </p:nvSpPr>
        <p:spPr>
          <a:xfrm>
            <a:off x="4895173" y="2989164"/>
            <a:ext cx="415500" cy="32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0" i="0" u="none" strike="noStrike" cap="none">
                <a:solidFill>
                  <a:srgbClr val="C55A1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/>
          </a:p>
        </p:txBody>
      </p:sp>
      <p:sp>
        <p:nvSpPr>
          <p:cNvPr id="140" name="Google Shape;140;p5"/>
          <p:cNvSpPr txBox="1"/>
          <p:nvPr/>
        </p:nvSpPr>
        <p:spPr>
          <a:xfrm>
            <a:off x="4479673" y="2998038"/>
            <a:ext cx="415500" cy="33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n-GB" sz="1600" b="1" i="0" u="none" strike="noStrike" cap="none">
                <a:solidFill>
                  <a:srgbClr val="C55A11"/>
                </a:solidFill>
                <a:latin typeface="Arial"/>
                <a:ea typeface="Arial"/>
                <a:cs typeface="Arial"/>
                <a:sym typeface="Arial"/>
              </a:rPr>
              <a:t>√</a:t>
            </a:r>
            <a:endParaRPr/>
          </a:p>
        </p:txBody>
      </p:sp>
      <p:sp>
        <p:nvSpPr>
          <p:cNvPr id="141" name="Google Shape;141;p5"/>
          <p:cNvSpPr txBox="1"/>
          <p:nvPr/>
        </p:nvSpPr>
        <p:spPr>
          <a:xfrm>
            <a:off x="6096000" y="3515434"/>
            <a:ext cx="10908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600"/>
              <a:buFont typeface="Arial"/>
              <a:buNone/>
            </a:pPr>
            <a:r>
              <a:rPr lang="el-GR" dirty="0">
                <a:solidFill>
                  <a:schemeClr val="accent2">
                    <a:lumMod val="75000"/>
                  </a:schemeClr>
                </a:solidFill>
              </a:rPr>
              <a:t>Πλύσιμο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42" name="Google Shape;142;p5"/>
          <p:cNvCxnSpPr/>
          <p:nvPr/>
        </p:nvCxnSpPr>
        <p:spPr>
          <a:xfrm>
            <a:off x="7297450" y="3667234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3" name="Google Shape;143;p5"/>
          <p:cNvCxnSpPr/>
          <p:nvPr/>
        </p:nvCxnSpPr>
        <p:spPr>
          <a:xfrm>
            <a:off x="1995149" y="3707894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44" name="Google Shape;144;p5"/>
          <p:cNvSpPr txBox="1"/>
          <p:nvPr/>
        </p:nvSpPr>
        <p:spPr>
          <a:xfrm>
            <a:off x="4034153" y="2807644"/>
            <a:ext cx="1678800" cy="26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ct val="162162"/>
              <a:buFont typeface="Arial"/>
              <a:buNone/>
            </a:pPr>
            <a:r>
              <a:rPr lang="el-GR" sz="14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Ταξινόμηση / διαλογή</a:t>
            </a:r>
            <a:endParaRPr sz="14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5"/>
          <p:cNvSpPr txBox="1"/>
          <p:nvPr/>
        </p:nvSpPr>
        <p:spPr>
          <a:xfrm>
            <a:off x="7498050" y="3390649"/>
            <a:ext cx="18909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824"/>
              <a:buFont typeface="Arial"/>
              <a:buNone/>
            </a:pPr>
            <a:r>
              <a:rPr lang="el-GR" sz="16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Κοπή / Αφαίρεση πυρήνα</a:t>
            </a:r>
            <a:endParaRPr sz="14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5"/>
          <p:cNvSpPr txBox="1"/>
          <p:nvPr/>
        </p:nvSpPr>
        <p:spPr>
          <a:xfrm>
            <a:off x="9711775" y="3086550"/>
            <a:ext cx="2187300" cy="7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595"/>
              <a:buFont typeface="Arial"/>
              <a:buNone/>
            </a:pPr>
            <a:r>
              <a:rPr lang="el-GR" sz="1600" b="0" i="0" u="none" strike="noStrike" cap="none" dirty="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Προσθήκη ζάχαρης (και τυχόν άλλων συστατικών)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5"/>
          <p:cNvSpPr txBox="1"/>
          <p:nvPr/>
        </p:nvSpPr>
        <p:spPr>
          <a:xfrm>
            <a:off x="2832691" y="1982600"/>
            <a:ext cx="12840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l-GR" sz="1600" dirty="0">
                <a:solidFill>
                  <a:srgbClr val="C55A11"/>
                </a:solidFill>
                <a:latin typeface="Calibri"/>
                <a:cs typeface="Calibri"/>
                <a:sym typeface="Calibri"/>
              </a:rPr>
              <a:t>Μεταφορά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5"/>
          <p:cNvSpPr txBox="1"/>
          <p:nvPr/>
        </p:nvSpPr>
        <p:spPr>
          <a:xfrm>
            <a:off x="6685116" y="1945320"/>
            <a:ext cx="1518900" cy="411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l-GR" sz="1600" dirty="0">
                <a:solidFill>
                  <a:srgbClr val="C55A11"/>
                </a:solidFill>
                <a:latin typeface="Calibri"/>
                <a:cs typeface="Calibri"/>
                <a:sym typeface="Calibri"/>
              </a:rPr>
              <a:t>Μεταφορά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5"/>
          <p:cNvSpPr txBox="1"/>
          <p:nvPr/>
        </p:nvSpPr>
        <p:spPr>
          <a:xfrm>
            <a:off x="670433" y="1311708"/>
            <a:ext cx="1418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l-GR" sz="1600" dirty="0">
                <a:solidFill>
                  <a:srgbClr val="C55A11"/>
                </a:solidFill>
                <a:latin typeface="Calibri"/>
                <a:cs typeface="Calibri"/>
                <a:sym typeface="Calibri"/>
              </a:rPr>
              <a:t>Ζαχαροκάλαμο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" name="Google Shape;150;p5"/>
          <p:cNvCxnSpPr/>
          <p:nvPr/>
        </p:nvCxnSpPr>
        <p:spPr>
          <a:xfrm>
            <a:off x="4116700" y="2101445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1" name="Google Shape;151;p5"/>
          <p:cNvCxnSpPr/>
          <p:nvPr/>
        </p:nvCxnSpPr>
        <p:spPr>
          <a:xfrm>
            <a:off x="6241040" y="2057120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2" name="Google Shape;152;p5"/>
          <p:cNvCxnSpPr>
            <a:cxnSpLocks/>
            <a:stCxn id="148" idx="3"/>
          </p:cNvCxnSpPr>
          <p:nvPr/>
        </p:nvCxnSpPr>
        <p:spPr>
          <a:xfrm>
            <a:off x="8204016" y="2150931"/>
            <a:ext cx="1894259" cy="75785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3" name="Google Shape;153;p5"/>
          <p:cNvCxnSpPr/>
          <p:nvPr/>
        </p:nvCxnSpPr>
        <p:spPr>
          <a:xfrm>
            <a:off x="9411908" y="3608094"/>
            <a:ext cx="27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54" name="Google Shape;154;p5"/>
          <p:cNvSpPr txBox="1"/>
          <p:nvPr/>
        </p:nvSpPr>
        <p:spPr>
          <a:xfrm>
            <a:off x="9632665" y="5129212"/>
            <a:ext cx="1891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l-GR" sz="1600" dirty="0">
                <a:solidFill>
                  <a:srgbClr val="C55A11"/>
                </a:solidFill>
                <a:latin typeface="Calibri"/>
                <a:cs typeface="Calibri"/>
                <a:sym typeface="Calibri"/>
              </a:rPr>
              <a:t>Βράσιμο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5"/>
          <p:cNvSpPr txBox="1"/>
          <p:nvPr/>
        </p:nvSpPr>
        <p:spPr>
          <a:xfrm>
            <a:off x="7915300" y="5161475"/>
            <a:ext cx="14598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l-GR" sz="1600" dirty="0">
                <a:solidFill>
                  <a:srgbClr val="C55A11"/>
                </a:solidFill>
                <a:latin typeface="Calibri"/>
                <a:cs typeface="Calibri"/>
                <a:sym typeface="Calibri"/>
              </a:rPr>
              <a:t>Συσκευασία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5"/>
          <p:cNvSpPr txBox="1"/>
          <p:nvPr/>
        </p:nvSpPr>
        <p:spPr>
          <a:xfrm>
            <a:off x="6123123" y="5237359"/>
            <a:ext cx="12840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860"/>
              <a:buFont typeface="Arial"/>
              <a:buNone/>
            </a:pPr>
            <a:r>
              <a:rPr lang="el-GR" sz="1600" dirty="0">
                <a:solidFill>
                  <a:srgbClr val="C55A11"/>
                </a:solidFill>
                <a:latin typeface="Calibri"/>
                <a:cs typeface="Calibri"/>
                <a:sym typeface="Calibri"/>
              </a:rPr>
              <a:t>Μεταφορά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5"/>
          <p:cNvCxnSpPr/>
          <p:nvPr/>
        </p:nvCxnSpPr>
        <p:spPr>
          <a:xfrm rot="10800000">
            <a:off x="9465320" y="5306943"/>
            <a:ext cx="477300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58" name="Google Shape;158;p5"/>
          <p:cNvCxnSpPr/>
          <p:nvPr/>
        </p:nvCxnSpPr>
        <p:spPr>
          <a:xfrm rot="10800000">
            <a:off x="7497963" y="5339236"/>
            <a:ext cx="477300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9" name="Google Shape;159;p5"/>
          <p:cNvSpPr txBox="1"/>
          <p:nvPr/>
        </p:nvSpPr>
        <p:spPr>
          <a:xfrm>
            <a:off x="3679063" y="5190762"/>
            <a:ext cx="1891200" cy="497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Arial"/>
              <a:buNone/>
            </a:pPr>
            <a:r>
              <a:rPr lang="el-GR" sz="1600" b="0" i="0" u="none" strike="noStrike" cap="none" dirty="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Σημείο πώλησης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5"/>
          <p:cNvSpPr txBox="1"/>
          <p:nvPr/>
        </p:nvSpPr>
        <p:spPr>
          <a:xfrm>
            <a:off x="4475675" y="1824100"/>
            <a:ext cx="1683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600"/>
              <a:buFont typeface="Arial"/>
              <a:buNone/>
            </a:pPr>
            <a:r>
              <a:rPr lang="el-GR" sz="1600" dirty="0">
                <a:solidFill>
                  <a:srgbClr val="C55A11"/>
                </a:solidFill>
                <a:latin typeface="Calibri"/>
                <a:cs typeface="Calibri"/>
                <a:sym typeface="Calibri"/>
              </a:rPr>
              <a:t>Εργαστήριο παραγωγής ζάχαρης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1" name="Google Shape;161;p5"/>
          <p:cNvCxnSpPr/>
          <p:nvPr/>
        </p:nvCxnSpPr>
        <p:spPr>
          <a:xfrm rot="10800000">
            <a:off x="5602367" y="5339236"/>
            <a:ext cx="477213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62" name="Google Shape;1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0075" y="1627186"/>
            <a:ext cx="1617975" cy="121854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"/>
          <p:cNvSpPr txBox="1"/>
          <p:nvPr/>
        </p:nvSpPr>
        <p:spPr>
          <a:xfrm>
            <a:off x="747074" y="2720750"/>
            <a:ext cx="1740975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 dirty="0"/>
          </a:p>
        </p:txBody>
      </p:sp>
      <p:pic>
        <p:nvPicPr>
          <p:cNvPr id="164" name="Google Shape;16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06350" y="3296882"/>
            <a:ext cx="1418100" cy="94366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5"/>
          <p:cNvSpPr txBox="1"/>
          <p:nvPr/>
        </p:nvSpPr>
        <p:spPr>
          <a:xfrm>
            <a:off x="4098325" y="41489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166" name="Google Shape;166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6078" y="3977214"/>
            <a:ext cx="1284000" cy="96548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5"/>
          <p:cNvSpPr txBox="1"/>
          <p:nvPr/>
        </p:nvSpPr>
        <p:spPr>
          <a:xfrm>
            <a:off x="277502" y="4895512"/>
            <a:ext cx="1891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229" name="Google Shape;229;p21"/>
          <p:cNvSpPr txBox="1"/>
          <p:nvPr/>
        </p:nvSpPr>
        <p:spPr>
          <a:xfrm>
            <a:off x="376175" y="245018"/>
            <a:ext cx="11279649" cy="1008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77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l-GR" sz="5400" dirty="0">
                <a:latin typeface="Calibri"/>
                <a:cs typeface="Calibri"/>
                <a:sym typeface="Calibri"/>
              </a:rPr>
              <a:t>Χαρτογράφηση διατροφικού συστήματος για τη μαρμελάδα</a:t>
            </a:r>
            <a:endParaRPr dirty="0"/>
          </a:p>
        </p:txBody>
      </p:sp>
      <p:sp>
        <p:nvSpPr>
          <p:cNvPr id="230" name="Google Shape;230;p21"/>
          <p:cNvSpPr/>
          <p:nvPr/>
        </p:nvSpPr>
        <p:spPr>
          <a:xfrm>
            <a:off x="2429164" y="1905689"/>
            <a:ext cx="363791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1"/>
          <p:cNvSpPr/>
          <p:nvPr/>
        </p:nvSpPr>
        <p:spPr>
          <a:xfrm rot="1519040">
            <a:off x="4325823" y="2025931"/>
            <a:ext cx="850265" cy="2239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1"/>
          <p:cNvSpPr/>
          <p:nvPr/>
        </p:nvSpPr>
        <p:spPr>
          <a:xfrm rot="10800000">
            <a:off x="9107054" y="4550532"/>
            <a:ext cx="1066157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/>
          <p:nvPr/>
        </p:nvSpPr>
        <p:spPr>
          <a:xfrm rot="10800000">
            <a:off x="9272997" y="5390500"/>
            <a:ext cx="959100" cy="266700"/>
          </a:xfrm>
          <a:prstGeom prst="rightArrow">
            <a:avLst>
              <a:gd name="adj1" fmla="val 3127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1"/>
          <p:cNvSpPr/>
          <p:nvPr/>
        </p:nvSpPr>
        <p:spPr>
          <a:xfrm rot="10800000">
            <a:off x="7279240" y="2575179"/>
            <a:ext cx="723720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/>
          <p:nvPr/>
        </p:nvSpPr>
        <p:spPr>
          <a:xfrm rot="-9322536">
            <a:off x="6952419" y="4469298"/>
            <a:ext cx="772557" cy="22405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1"/>
          <p:cNvSpPr/>
          <p:nvPr/>
        </p:nvSpPr>
        <p:spPr>
          <a:xfrm>
            <a:off x="2440192" y="4469272"/>
            <a:ext cx="363900" cy="22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2337493" y="5775302"/>
            <a:ext cx="1452926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1"/>
          <p:cNvSpPr/>
          <p:nvPr/>
        </p:nvSpPr>
        <p:spPr>
          <a:xfrm>
            <a:off x="3941380" y="4469283"/>
            <a:ext cx="809400" cy="22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1"/>
          <p:cNvSpPr/>
          <p:nvPr/>
        </p:nvSpPr>
        <p:spPr>
          <a:xfrm rot="7521208">
            <a:off x="4917919" y="5454504"/>
            <a:ext cx="954514" cy="18138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0" name="Google Shape;24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7450" y="1396760"/>
            <a:ext cx="1851025" cy="1384668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1"/>
          <p:cNvSpPr txBox="1"/>
          <p:nvPr/>
        </p:nvSpPr>
        <p:spPr>
          <a:xfrm>
            <a:off x="347525" y="2709350"/>
            <a:ext cx="1733824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242" name="Google Shape;242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3600" y="1505275"/>
            <a:ext cx="1452925" cy="97366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1"/>
          <p:cNvSpPr txBox="1"/>
          <p:nvPr/>
        </p:nvSpPr>
        <p:spPr>
          <a:xfrm>
            <a:off x="2781450" y="24391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244" name="Google Shape;244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48649" y="1839352"/>
            <a:ext cx="1106675" cy="1471636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1"/>
          <p:cNvSpPr txBox="1"/>
          <p:nvPr/>
        </p:nvSpPr>
        <p:spPr>
          <a:xfrm>
            <a:off x="8048799" y="3194300"/>
            <a:ext cx="1725125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246" name="Google Shape;246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37850" y="1839361"/>
            <a:ext cx="1617975" cy="121854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1"/>
          <p:cNvSpPr txBox="1"/>
          <p:nvPr/>
        </p:nvSpPr>
        <p:spPr>
          <a:xfrm>
            <a:off x="9955425" y="2981450"/>
            <a:ext cx="17004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pic>
        <p:nvPicPr>
          <p:cNvPr id="248" name="Google Shape;248;p2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6175" y="4372297"/>
            <a:ext cx="2142300" cy="142132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1"/>
          <p:cNvSpPr txBox="1"/>
          <p:nvPr/>
        </p:nvSpPr>
        <p:spPr>
          <a:xfrm>
            <a:off x="16981" y="5699950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Free Images</a:t>
            </a:r>
            <a:endParaRPr/>
          </a:p>
        </p:txBody>
      </p:sp>
      <p:sp>
        <p:nvSpPr>
          <p:cNvPr id="250" name="Google Shape;250;p21"/>
          <p:cNvSpPr txBox="1"/>
          <p:nvPr/>
        </p:nvSpPr>
        <p:spPr>
          <a:xfrm>
            <a:off x="2716163" y="4180371"/>
            <a:ext cx="1283946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l-GR" sz="2320" dirty="0">
                <a:latin typeface="Calibri"/>
                <a:cs typeface="Calibri"/>
                <a:sym typeface="Calibri"/>
              </a:rPr>
              <a:t>Ετικέττες</a:t>
            </a:r>
            <a:endParaRPr dirty="0"/>
          </a:p>
        </p:txBody>
      </p:sp>
      <p:pic>
        <p:nvPicPr>
          <p:cNvPr id="251" name="Google Shape;251;p2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801848" y="5354683"/>
            <a:ext cx="1617975" cy="116984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1"/>
          <p:cNvSpPr txBox="1"/>
          <p:nvPr/>
        </p:nvSpPr>
        <p:spPr>
          <a:xfrm>
            <a:off x="3801838" y="62524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/>
          </a:p>
        </p:txBody>
      </p:sp>
      <p:pic>
        <p:nvPicPr>
          <p:cNvPr id="253" name="Google Shape;253;p2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261046" y="3866071"/>
            <a:ext cx="1452925" cy="972187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1"/>
          <p:cNvSpPr txBox="1"/>
          <p:nvPr/>
        </p:nvSpPr>
        <p:spPr>
          <a:xfrm>
            <a:off x="10201825" y="4774513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Unsplash</a:t>
            </a:r>
            <a:endParaRPr/>
          </a:p>
        </p:txBody>
      </p:sp>
      <p:sp>
        <p:nvSpPr>
          <p:cNvPr id="255" name="Google Shape;255;p21"/>
          <p:cNvSpPr txBox="1"/>
          <p:nvPr/>
        </p:nvSpPr>
        <p:spPr>
          <a:xfrm>
            <a:off x="10261050" y="5347750"/>
            <a:ext cx="10089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l-GR" sz="232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Άμμος</a:t>
            </a:r>
            <a:endParaRPr dirty="0"/>
          </a:p>
        </p:txBody>
      </p:sp>
      <p:pic>
        <p:nvPicPr>
          <p:cNvPr id="256" name="Google Shape;256;p2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859875" y="4390625"/>
            <a:ext cx="1218550" cy="13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1"/>
          <p:cNvSpPr txBox="1"/>
          <p:nvPr/>
        </p:nvSpPr>
        <p:spPr>
          <a:xfrm>
            <a:off x="7837388" y="5699950"/>
            <a:ext cx="17292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Unsplash</a:t>
            </a:r>
            <a:endParaRPr/>
          </a:p>
        </p:txBody>
      </p:sp>
      <p:pic>
        <p:nvPicPr>
          <p:cNvPr id="258" name="Google Shape;258;p2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792561" y="2420987"/>
            <a:ext cx="2326049" cy="227239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1"/>
          <p:cNvSpPr txBox="1"/>
          <p:nvPr/>
        </p:nvSpPr>
        <p:spPr>
          <a:xfrm>
            <a:off x="5196125" y="4620325"/>
            <a:ext cx="15189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GB" sz="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 sz="9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1"/>
          <p:cNvSpPr/>
          <p:nvPr/>
        </p:nvSpPr>
        <p:spPr>
          <a:xfrm rot="10800000">
            <a:off x="9423479" y="2521658"/>
            <a:ext cx="363791" cy="22398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208" name="Google Shape;208;p16"/>
          <p:cNvSpPr txBox="1"/>
          <p:nvPr/>
        </p:nvSpPr>
        <p:spPr>
          <a:xfrm>
            <a:off x="391074" y="387950"/>
            <a:ext cx="11166941" cy="12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l-GR" sz="4000" dirty="0">
                <a:latin typeface="Calibri"/>
                <a:cs typeface="Calibri"/>
                <a:sym typeface="Calibri"/>
              </a:rPr>
              <a:t>Πώς μπορούμε να ενισχύσουμε την αειφορία σε ένα μεταποιημένο τρόφιμο</a:t>
            </a:r>
            <a:r>
              <a:rPr lang="en-GB" sz="4000" dirty="0">
                <a:latin typeface="Calibri"/>
                <a:cs typeface="Calibri"/>
                <a:sym typeface="Calibri"/>
              </a:rPr>
              <a:t>;</a:t>
            </a:r>
            <a:endParaRPr dirty="0"/>
          </a:p>
        </p:txBody>
      </p:sp>
      <p:sp>
        <p:nvSpPr>
          <p:cNvPr id="209" name="Google Shape;209;p16"/>
          <p:cNvSpPr txBox="1"/>
          <p:nvPr/>
        </p:nvSpPr>
        <p:spPr>
          <a:xfrm>
            <a:off x="1091166" y="2912700"/>
            <a:ext cx="10936500" cy="8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l-GR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Επιλέγουμε τοπικά συστατικά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– </a:t>
            </a:r>
            <a:r>
              <a:rPr lang="el-GR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μειώνουμε τη μεταφορά 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δια στεριάς, δια αέρος, δια θαλάσσης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  <a:endParaRPr dirty="0"/>
          </a:p>
        </p:txBody>
      </p:sp>
      <p:sp>
        <p:nvSpPr>
          <p:cNvPr id="210" name="Google Shape;210;p16"/>
          <p:cNvSpPr txBox="1"/>
          <p:nvPr/>
        </p:nvSpPr>
        <p:spPr>
          <a:xfrm>
            <a:off x="1091166" y="3994080"/>
            <a:ext cx="90048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Επιλέγουμε εποχιακά συστατικά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6"/>
          <p:cNvSpPr txBox="1"/>
          <p:nvPr/>
        </p:nvSpPr>
        <p:spPr>
          <a:xfrm>
            <a:off x="1091166" y="4825625"/>
            <a:ext cx="90048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Επιλέγουμε βιολογικά συστατικά</a:t>
            </a:r>
            <a:endParaRPr dirty="0"/>
          </a:p>
        </p:txBody>
      </p:sp>
      <p:sp>
        <p:nvSpPr>
          <p:cNvPr id="212" name="Google Shape;212;p16"/>
          <p:cNvSpPr txBox="1"/>
          <p:nvPr/>
        </p:nvSpPr>
        <p:spPr>
          <a:xfrm>
            <a:off x="1091166" y="2089375"/>
            <a:ext cx="109365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Μερικοί τρόπο</a:t>
            </a:r>
            <a:r>
              <a:rPr lang="el-GR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ι είναι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17" descr="Logo, icon&#10;&#10;Description automatically generated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25864" y="5898871"/>
            <a:ext cx="384865" cy="384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7" descr="Icon&#10;&#10;Description automatically generated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380304" y="5849725"/>
            <a:ext cx="453335" cy="45333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7"/>
          <p:cNvSpPr txBox="1"/>
          <p:nvPr/>
        </p:nvSpPr>
        <p:spPr>
          <a:xfrm>
            <a:off x="9950655" y="5937892"/>
            <a:ext cx="101496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Follow us 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7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4470676" y="3009165"/>
            <a:ext cx="3250647" cy="839669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7"/>
          <p:cNvSpPr txBox="1"/>
          <p:nvPr/>
        </p:nvSpPr>
        <p:spPr>
          <a:xfrm>
            <a:off x="4470676" y="3009165"/>
            <a:ext cx="325064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l-GR" sz="4200" b="1" dirty="0">
                <a:solidFill>
                  <a:schemeClr val="lt1"/>
                </a:solidFill>
              </a:rPr>
              <a:t>Ερωτήσεις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8"/>
          <p:cNvSpPr/>
          <p:nvPr/>
        </p:nvSpPr>
        <p:spPr>
          <a:xfrm>
            <a:off x="4356766" y="2332800"/>
            <a:ext cx="3478467" cy="986472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8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229" name="Google Shape;229;p18"/>
          <p:cNvSpPr txBox="1"/>
          <p:nvPr/>
        </p:nvSpPr>
        <p:spPr>
          <a:xfrm>
            <a:off x="4356765" y="2456724"/>
            <a:ext cx="347846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l-GR" sz="4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Ευχαριστώ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191</Words>
  <Application>Microsoft Office PowerPoint</Application>
  <PresentationFormat>Widescreen</PresentationFormat>
  <Paragraphs>53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Arial</vt:lpstr>
      <vt:lpstr>Titillium Web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Petros and Miretta Malioti</dc:creator>
  <cp:lastModifiedBy>Petros and Miretta Malioti</cp:lastModifiedBy>
  <cp:revision>4</cp:revision>
  <dcterms:created xsi:type="dcterms:W3CDTF">2022-06-09T09:02:39Z</dcterms:created>
  <dcterms:modified xsi:type="dcterms:W3CDTF">2022-10-28T13:11:28Z</dcterms:modified>
</cp:coreProperties>
</file>